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4"/>
  </p:notesMasterIdLst>
  <p:sldIdLst>
    <p:sldId id="321" r:id="rId2"/>
    <p:sldId id="323" r:id="rId3"/>
    <p:sldId id="325" r:id="rId4"/>
    <p:sldId id="332" r:id="rId5"/>
    <p:sldId id="357" r:id="rId6"/>
    <p:sldId id="360" r:id="rId7"/>
    <p:sldId id="358" r:id="rId8"/>
    <p:sldId id="359" r:id="rId9"/>
    <p:sldId id="361" r:id="rId10"/>
    <p:sldId id="362" r:id="rId11"/>
    <p:sldId id="363" r:id="rId12"/>
    <p:sldId id="32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18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6B8"/>
    <a:srgbClr val="0079BF"/>
    <a:srgbClr val="404040"/>
    <a:srgbClr val="FFC91D"/>
    <a:srgbClr val="F3F3F3"/>
    <a:srgbClr val="378745"/>
    <a:srgbClr val="1E6F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3" autoAdjust="0"/>
    <p:restoredTop sz="93961" autoAdjust="0"/>
  </p:normalViewPr>
  <p:slideViewPr>
    <p:cSldViewPr snapToGrid="0" showGuides="1">
      <p:cViewPr varScale="1">
        <p:scale>
          <a:sx n="91" d="100"/>
          <a:sy n="91" d="100"/>
        </p:scale>
        <p:origin x="208" y="720"/>
      </p:cViewPr>
      <p:guideLst>
        <p:guide orient="horz" pos="2115"/>
        <p:guide pos="189"/>
      </p:guideLst>
    </p:cSldViewPr>
  </p:slideViewPr>
  <p:outlineViewPr>
    <p:cViewPr>
      <p:scale>
        <a:sx n="33" d="100"/>
        <a:sy n="33" d="100"/>
      </p:scale>
      <p:origin x="0" y="-382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4C32A-1463-4C7F-895C-2D10616D6042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24666-325C-44BD-8B51-5ECFF9C64E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531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24666-325C-44BD-8B51-5ECFF9C64E9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761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24666-325C-44BD-8B51-5ECFF9C64E9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8476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D24666-325C-44BD-8B51-5ECFF9C64E9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794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7241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557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383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352035"/>
            <a:ext cx="7547429" cy="900112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527278" y="555003"/>
            <a:ext cx="6642780" cy="546661"/>
          </a:xfrm>
        </p:spPr>
        <p:txBody>
          <a:bodyPr anchor="ctr" anchorCtr="0"/>
          <a:lstStyle>
            <a:lvl1pPr marL="0" indent="0">
              <a:buFontTx/>
              <a:buNone/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在此处输入你需要的标题名称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10172873" y="352035"/>
            <a:ext cx="2019128" cy="900112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7633789" y="420367"/>
            <a:ext cx="2506093" cy="791312"/>
            <a:chOff x="1416158" y="1776709"/>
            <a:chExt cx="2425399" cy="765832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408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orient="horz" pos="709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1871560" y="310711"/>
            <a:ext cx="10320440" cy="6994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05574" y="387108"/>
            <a:ext cx="9636371" cy="546661"/>
          </a:xfrm>
        </p:spPr>
        <p:txBody>
          <a:bodyPr anchor="ctr" anchorCtr="0"/>
          <a:lstStyle>
            <a:lvl1pPr marL="0" indent="0">
              <a:buFontTx/>
              <a:buNone/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在此处输入你需要的标题名称</a:t>
            </a:r>
          </a:p>
        </p:txBody>
      </p:sp>
      <p:grpSp>
        <p:nvGrpSpPr>
          <p:cNvPr id="8" name="组合 7"/>
          <p:cNvGrpSpPr/>
          <p:nvPr userDrawn="1"/>
        </p:nvGrpSpPr>
        <p:grpSpPr>
          <a:xfrm>
            <a:off x="0" y="179698"/>
            <a:ext cx="2405575" cy="955382"/>
            <a:chOff x="0" y="282575"/>
            <a:chExt cx="2405575" cy="955382"/>
          </a:xfrm>
        </p:grpSpPr>
        <p:sp>
          <p:nvSpPr>
            <p:cNvPr id="7" name="五边形 6"/>
            <p:cNvSpPr/>
            <p:nvPr userDrawn="1"/>
          </p:nvSpPr>
          <p:spPr>
            <a:xfrm>
              <a:off x="0" y="282575"/>
              <a:ext cx="2405575" cy="955382"/>
            </a:xfrm>
            <a:prstGeom prst="homePlate">
              <a:avLst/>
            </a:prstGeom>
            <a:solidFill>
              <a:srgbClr val="007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" name="组合 16"/>
            <p:cNvGrpSpPr/>
            <p:nvPr userDrawn="1"/>
          </p:nvGrpSpPr>
          <p:grpSpPr>
            <a:xfrm>
              <a:off x="110701" y="435626"/>
              <a:ext cx="2056281" cy="649281"/>
              <a:chOff x="1416158" y="1776709"/>
              <a:chExt cx="2425399" cy="765832"/>
            </a:xfrm>
          </p:grpSpPr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2" cstate="print">
                <a:biLevel thresh="25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073496" y="1840839"/>
                <a:ext cx="1768061" cy="637573"/>
              </a:xfrm>
              <a:prstGeom prst="rect">
                <a:avLst/>
              </a:prstGeom>
            </p:spPr>
          </p:pic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3" cstate="print">
                <a:biLevel thresh="25000"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416158" y="1776709"/>
                <a:ext cx="765832" cy="76583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2383766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orient="horz" pos="709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2731509" y="364843"/>
            <a:ext cx="6642780" cy="546661"/>
          </a:xfrm>
        </p:spPr>
        <p:txBody>
          <a:bodyPr anchor="ctr" anchorCtr="0"/>
          <a:lstStyle>
            <a:lvl1pPr marL="0" indent="0">
              <a:buFontTx/>
              <a:buNone/>
              <a:defRPr b="1">
                <a:solidFill>
                  <a:srgbClr val="0076B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在此处输入你需要的标题名称</a:t>
            </a: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0" y="1125538"/>
            <a:ext cx="12192000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流程图: 离页连接符 8"/>
          <p:cNvSpPr/>
          <p:nvPr userDrawn="1"/>
        </p:nvSpPr>
        <p:spPr>
          <a:xfrm>
            <a:off x="838200" y="0"/>
            <a:ext cx="1647998" cy="1543050"/>
          </a:xfrm>
          <a:prstGeom prst="flowChartOffpageConnector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511" y="75030"/>
            <a:ext cx="1126289" cy="112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698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orient="horz" pos="70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085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849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3920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921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1608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318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285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8163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AFAC5-B90C-4B96-85E4-A88208FBFD8F}" type="datetimeFigureOut">
              <a:rPr lang="zh-CN" altLang="en-US" smtClean="0"/>
              <a:t>2022/1/9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90318-F645-4B32-BA4B-88F2007EA2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245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6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16"/>
          <a:stretch/>
        </p:blipFill>
        <p:spPr>
          <a:xfrm>
            <a:off x="0" y="218690"/>
            <a:ext cx="12192000" cy="461917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1458607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0" y="4822824"/>
            <a:ext cx="12192000" cy="2134433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455451" y="307097"/>
            <a:ext cx="3250630" cy="1026403"/>
            <a:chOff x="1416158" y="1776709"/>
            <a:chExt cx="2425399" cy="765832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3" cstate="print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sp>
        <p:nvSpPr>
          <p:cNvPr id="10" name="文本框 9"/>
          <p:cNvSpPr txBox="1"/>
          <p:nvPr/>
        </p:nvSpPr>
        <p:spPr>
          <a:xfrm>
            <a:off x="3629453" y="5047981"/>
            <a:ext cx="7420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b="1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分层式免水洗可升降自动洗鞋机</a:t>
            </a:r>
          </a:p>
        </p:txBody>
      </p:sp>
      <p:sp>
        <p:nvSpPr>
          <p:cNvPr id="11" name="矩形 10"/>
          <p:cNvSpPr/>
          <p:nvPr/>
        </p:nvSpPr>
        <p:spPr>
          <a:xfrm>
            <a:off x="6004560" y="5746025"/>
            <a:ext cx="4947920" cy="46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rgbClr val="0079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汇报人：陈白根、陈子航、程可</a:t>
            </a:r>
          </a:p>
        </p:txBody>
      </p:sp>
    </p:spTree>
    <p:extLst>
      <p:ext uri="{BB962C8B-B14F-4D97-AF65-F5344CB8AC3E}">
        <p14:creationId xmlns:p14="http://schemas.microsoft.com/office/powerpoint/2010/main" val="2733411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C8725C2-9795-CB42-A66A-E107B6A440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关键部件设计原理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8C37993-1360-7D4A-A593-BFEF36D121F8}"/>
              </a:ext>
            </a:extLst>
          </p:cNvPr>
          <p:cNvSpPr txBox="1"/>
          <p:nvPr/>
        </p:nvSpPr>
        <p:spPr>
          <a:xfrm>
            <a:off x="661182" y="139270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四：编程控制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594A50-CCBE-884B-8453-547F45A3B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91" y="2039033"/>
            <a:ext cx="4529796" cy="457775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A26AA5C-00D6-DA42-8007-7D3A3F05CCBA}"/>
              </a:ext>
            </a:extLst>
          </p:cNvPr>
          <p:cNvSpPr txBox="1"/>
          <p:nvPr/>
        </p:nvSpPr>
        <p:spPr>
          <a:xfrm>
            <a:off x="6710290" y="1715867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定时控制及反馈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5607C3B-DF6A-7E43-AA16-16569F71D9F4}"/>
              </a:ext>
            </a:extLst>
          </p:cNvPr>
          <p:cNvSpPr txBox="1"/>
          <p:nvPr/>
        </p:nvSpPr>
        <p:spPr>
          <a:xfrm>
            <a:off x="5631765" y="2726088"/>
            <a:ext cx="59459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利用单片机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定时模块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的编程设定，从而控制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电机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的旋转和停止，控制装置的升降和固定。利用单片机的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蜂鸣器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模块设定，当清洗时间结束后装置停止清洗，蜂鸣器发出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语音反馈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提醒。当螺旋杆上的装置上升到对应高度时，利用单片机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触发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对应层的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开关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，从而使鞋刷通过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滑轨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移动固定距离与鞋面接触。</a:t>
            </a:r>
          </a:p>
        </p:txBody>
      </p:sp>
    </p:spTree>
    <p:extLst>
      <p:ext uri="{BB962C8B-B14F-4D97-AF65-F5344CB8AC3E}">
        <p14:creationId xmlns:p14="http://schemas.microsoft.com/office/powerpoint/2010/main" val="2323044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C8744E9-AA1A-8241-A0E7-8251606D45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总结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5A42A76-3CFB-7D43-AF5D-8F0129FA1396}"/>
              </a:ext>
            </a:extLst>
          </p:cNvPr>
          <p:cNvGrpSpPr/>
          <p:nvPr/>
        </p:nvGrpSpPr>
        <p:grpSpPr>
          <a:xfrm>
            <a:off x="1009698" y="3219322"/>
            <a:ext cx="8388910" cy="767585"/>
            <a:chOff x="1459865" y="2083106"/>
            <a:chExt cx="8388910" cy="767585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2E87A80-67FD-FD4D-B4DD-A4E99630EF0C}"/>
                </a:ext>
              </a:extLst>
            </p:cNvPr>
            <p:cNvSpPr/>
            <p:nvPr/>
          </p:nvSpPr>
          <p:spPr bwMode="auto">
            <a:xfrm>
              <a:off x="1843656" y="2083106"/>
              <a:ext cx="7972231" cy="767585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0079B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E06EEAC1-0DE8-654A-9731-CCE81C4F803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59865" y="2083106"/>
              <a:ext cx="767585" cy="767585"/>
            </a:xfrm>
            <a:prstGeom prst="ellipse">
              <a:avLst/>
            </a:prstGeom>
            <a:solidFill>
              <a:srgbClr val="0079B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800" b="1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id="{F186DA54-7E91-834F-841B-84EE32A3B3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6113" y="2268229"/>
              <a:ext cx="7472662" cy="34958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lvl="0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000" b="1" kern="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利用清洁液免水洗从而保护鞋面和鞋身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AD1E98B0-43DC-5C4B-998C-63271AAAD2A3}"/>
              </a:ext>
            </a:extLst>
          </p:cNvPr>
          <p:cNvSpPr txBox="1"/>
          <p:nvPr/>
        </p:nvSpPr>
        <p:spPr>
          <a:xfrm>
            <a:off x="1266092" y="20679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8345D46-FBC4-264E-871D-6B4F9C5F39BF}"/>
              </a:ext>
            </a:extLst>
          </p:cNvPr>
          <p:cNvGrpSpPr/>
          <p:nvPr/>
        </p:nvGrpSpPr>
        <p:grpSpPr>
          <a:xfrm>
            <a:off x="1009698" y="1997419"/>
            <a:ext cx="8388910" cy="785743"/>
            <a:chOff x="1459865" y="2083106"/>
            <a:chExt cx="8388910" cy="785743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1FC26AD-0259-6B49-8644-06DE2CAB4B9A}"/>
                </a:ext>
              </a:extLst>
            </p:cNvPr>
            <p:cNvSpPr/>
            <p:nvPr/>
          </p:nvSpPr>
          <p:spPr bwMode="auto">
            <a:xfrm>
              <a:off x="1808624" y="2101264"/>
              <a:ext cx="7972231" cy="767585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0079B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D9B42EDB-C466-0747-A025-76F4DEC7536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59865" y="2083106"/>
              <a:ext cx="767585" cy="767585"/>
            </a:xfrm>
            <a:prstGeom prst="ellipse">
              <a:avLst/>
            </a:prstGeom>
            <a:solidFill>
              <a:srgbClr val="0079B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1</a:t>
              </a:r>
              <a:endPara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Rectangle 6">
              <a:extLst>
                <a:ext uri="{FF2B5EF4-FFF2-40B4-BE49-F238E27FC236}">
                  <a16:creationId xmlns:a16="http://schemas.microsoft.com/office/drawing/2014/main" id="{04F52F25-C5DB-BA41-9C79-40632C99ED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6113" y="2268229"/>
              <a:ext cx="7472662" cy="34958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lvl="0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利用升降式分层结构一体化清洗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B021743-4799-C648-AFB5-21FF72058220}"/>
              </a:ext>
            </a:extLst>
          </p:cNvPr>
          <p:cNvGrpSpPr/>
          <p:nvPr/>
        </p:nvGrpSpPr>
        <p:grpSpPr>
          <a:xfrm>
            <a:off x="1009698" y="4475433"/>
            <a:ext cx="8388910" cy="767585"/>
            <a:chOff x="1459865" y="2083106"/>
            <a:chExt cx="8388910" cy="767585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D1CD374-14C3-8D4A-B326-1E8BA1FDA010}"/>
                </a:ext>
              </a:extLst>
            </p:cNvPr>
            <p:cNvSpPr/>
            <p:nvPr/>
          </p:nvSpPr>
          <p:spPr bwMode="auto">
            <a:xfrm>
              <a:off x="1843656" y="2083106"/>
              <a:ext cx="7972231" cy="767585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0079B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67CF4081-CAC0-E14C-B77B-35DCF557BBB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59865" y="2083106"/>
              <a:ext cx="767585" cy="767585"/>
            </a:xfrm>
            <a:prstGeom prst="ellipse">
              <a:avLst/>
            </a:prstGeom>
            <a:solidFill>
              <a:srgbClr val="0079B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3</a:t>
              </a:r>
              <a:endPara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Rectangle 6">
              <a:extLst>
                <a:ext uri="{FF2B5EF4-FFF2-40B4-BE49-F238E27FC236}">
                  <a16:creationId xmlns:a16="http://schemas.microsoft.com/office/drawing/2014/main" id="{9322114E-41BA-5845-B5E9-3DED2B3EFC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6113" y="2268229"/>
              <a:ext cx="7472662" cy="34958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lvl="0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无需再次取出鞋子</a:t>
              </a:r>
              <a:r>
                <a:rPr lang="zh-CN" altLang="en-US" sz="2000" b="1" kern="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烘</a:t>
              </a: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干灭菌，清洗结束后可即拿即穿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9535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 bwMode="auto">
          <a:xfrm>
            <a:off x="-1" y="2653017"/>
            <a:ext cx="2575561" cy="1551965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3552031" y="3013500"/>
            <a:ext cx="5116513" cy="1055692"/>
            <a:chOff x="2028030" y="3013500"/>
            <a:chExt cx="5116513" cy="1055692"/>
          </a:xfrm>
        </p:grpSpPr>
        <p:sp>
          <p:nvSpPr>
            <p:cNvPr id="14" name="文本框 13"/>
            <p:cNvSpPr txBox="1"/>
            <p:nvPr/>
          </p:nvSpPr>
          <p:spPr>
            <a:xfrm>
              <a:off x="2056605" y="3013500"/>
              <a:ext cx="508793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 b="1">
                  <a:solidFill>
                    <a:schemeClr val="tx1">
                      <a:alpha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sz="4800" dirty="0">
                  <a:solidFill>
                    <a:prstClr val="black">
                      <a:alpha val="75000"/>
                    </a:prstClr>
                  </a:solidFill>
                </a:rPr>
                <a:t>感谢聆听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028030" y="3669082"/>
              <a:ext cx="508793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 b="1">
                  <a:solidFill>
                    <a:schemeClr val="tx1">
                      <a:alpha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endParaRPr lang="zh-CN" altLang="en-US" sz="2000" dirty="0">
                <a:solidFill>
                  <a:prstClr val="black">
                    <a:alpha val="75000"/>
                  </a:prstClr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 bwMode="auto">
          <a:xfrm>
            <a:off x="9616439" y="2653017"/>
            <a:ext cx="2575561" cy="1551965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622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-40799" y="1035131"/>
            <a:ext cx="8447380" cy="4787738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8469795" y="2775830"/>
            <a:ext cx="2394674" cy="13063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dirty="0">
                <a:solidFill>
                  <a:srgbClr val="0076B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6600" b="1" dirty="0">
              <a:solidFill>
                <a:srgbClr val="0076B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800" dirty="0">
                <a:solidFill>
                  <a:srgbClr val="0076B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CONTESTS</a:t>
            </a:r>
            <a:endParaRPr lang="zh-CN" altLang="en-US" sz="2800" dirty="0">
              <a:solidFill>
                <a:srgbClr val="0076B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00038" y="5931277"/>
            <a:ext cx="2207560" cy="697048"/>
            <a:chOff x="1416158" y="1776709"/>
            <a:chExt cx="2425399" cy="765832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73496" y="1840839"/>
              <a:ext cx="1768061" cy="637573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16158" y="1776709"/>
              <a:ext cx="765832" cy="765832"/>
            </a:xfrm>
            <a:prstGeom prst="rect">
              <a:avLst/>
            </a:prstGeom>
          </p:spPr>
        </p:pic>
      </p:grpSp>
      <p:grpSp>
        <p:nvGrpSpPr>
          <p:cNvPr id="14" name="组合 13"/>
          <p:cNvGrpSpPr/>
          <p:nvPr/>
        </p:nvGrpSpPr>
        <p:grpSpPr>
          <a:xfrm>
            <a:off x="270523" y="1434890"/>
            <a:ext cx="6608800" cy="1041707"/>
            <a:chOff x="6346509" y="1960043"/>
            <a:chExt cx="6608800" cy="1041707"/>
          </a:xfrm>
        </p:grpSpPr>
        <p:sp>
          <p:nvSpPr>
            <p:cNvPr id="31" name="文本框 30"/>
            <p:cNvSpPr txBox="1"/>
            <p:nvPr/>
          </p:nvSpPr>
          <p:spPr>
            <a:xfrm>
              <a:off x="6346509" y="1960043"/>
              <a:ext cx="49244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CN" alt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 flipH="1">
              <a:off x="6543677" y="2140750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6991352" y="2416975"/>
              <a:ext cx="59639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70523" y="4242428"/>
            <a:ext cx="6138278" cy="1041707"/>
            <a:chOff x="6346509" y="3007646"/>
            <a:chExt cx="6138278" cy="1041707"/>
          </a:xfrm>
        </p:grpSpPr>
        <p:sp>
          <p:nvSpPr>
            <p:cNvPr id="47" name="文本框 46"/>
            <p:cNvSpPr txBox="1"/>
            <p:nvPr/>
          </p:nvSpPr>
          <p:spPr>
            <a:xfrm>
              <a:off x="6346509" y="3007646"/>
              <a:ext cx="49244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zh-CN" alt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6543677" y="3188353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文本框 48"/>
            <p:cNvSpPr txBox="1"/>
            <p:nvPr/>
          </p:nvSpPr>
          <p:spPr>
            <a:xfrm>
              <a:off x="6991352" y="3464578"/>
              <a:ext cx="54934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设计原理</a:t>
              </a:r>
              <a:endPara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3" name="文本框 62"/>
          <p:cNvSpPr txBox="1"/>
          <p:nvPr/>
        </p:nvSpPr>
        <p:spPr>
          <a:xfrm>
            <a:off x="300038" y="313398"/>
            <a:ext cx="61464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0079BF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分层式免水洗可升降自动洗鞋机</a:t>
            </a:r>
            <a:endParaRPr lang="en-US" altLang="zh-CN" sz="3200" dirty="0">
              <a:solidFill>
                <a:srgbClr val="0079BF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972799" y="1035131"/>
            <a:ext cx="1242473" cy="4787738"/>
          </a:xfrm>
          <a:prstGeom prst="rect">
            <a:avLst/>
          </a:prstGeom>
          <a:solidFill>
            <a:srgbClr val="007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F0CAB0A-6FD6-0745-A5C4-3B4D31052E8D}"/>
              </a:ext>
            </a:extLst>
          </p:cNvPr>
          <p:cNvGrpSpPr/>
          <p:nvPr/>
        </p:nvGrpSpPr>
        <p:grpSpPr>
          <a:xfrm>
            <a:off x="270523" y="2841330"/>
            <a:ext cx="6138278" cy="1041707"/>
            <a:chOff x="6346509" y="3007646"/>
            <a:chExt cx="6138278" cy="1041707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F2EB7EF-6C81-CB47-9F5C-FFB57BAD7380}"/>
                </a:ext>
              </a:extLst>
            </p:cNvPr>
            <p:cNvSpPr txBox="1"/>
            <p:nvPr/>
          </p:nvSpPr>
          <p:spPr>
            <a:xfrm>
              <a:off x="6346509" y="3007646"/>
              <a:ext cx="49244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CN" alt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1" name="直接连接符 47">
              <a:extLst>
                <a:ext uri="{FF2B5EF4-FFF2-40B4-BE49-F238E27FC236}">
                  <a16:creationId xmlns:a16="http://schemas.microsoft.com/office/drawing/2014/main" id="{0FFD2368-6611-174B-9E23-59F41192D81C}"/>
                </a:ext>
              </a:extLst>
            </p:cNvPr>
            <p:cNvCxnSpPr/>
            <p:nvPr/>
          </p:nvCxnSpPr>
          <p:spPr>
            <a:xfrm flipH="1">
              <a:off x="6543677" y="3188353"/>
              <a:ext cx="590550" cy="803582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AC810D7-4338-F342-8B55-EDDB436A583E}"/>
                </a:ext>
              </a:extLst>
            </p:cNvPr>
            <p:cNvSpPr txBox="1"/>
            <p:nvPr/>
          </p:nvSpPr>
          <p:spPr>
            <a:xfrm>
              <a:off x="6991352" y="3464578"/>
              <a:ext cx="54934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功能设计</a:t>
              </a:r>
              <a:endPara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4882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研究背景</a:t>
            </a:r>
          </a:p>
        </p:txBody>
      </p:sp>
      <p:grpSp>
        <p:nvGrpSpPr>
          <p:cNvPr id="65" name="组合 64"/>
          <p:cNvGrpSpPr/>
          <p:nvPr/>
        </p:nvGrpSpPr>
        <p:grpSpPr>
          <a:xfrm>
            <a:off x="1459865" y="2083106"/>
            <a:ext cx="8388910" cy="767585"/>
            <a:chOff x="1459865" y="2083106"/>
            <a:chExt cx="8388910" cy="767585"/>
          </a:xfrm>
        </p:grpSpPr>
        <p:sp>
          <p:nvSpPr>
            <p:cNvPr id="21" name="矩形 20"/>
            <p:cNvSpPr/>
            <p:nvPr/>
          </p:nvSpPr>
          <p:spPr bwMode="auto">
            <a:xfrm>
              <a:off x="1843656" y="2083106"/>
              <a:ext cx="7972231" cy="767585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0079B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" name="椭圆 21"/>
            <p:cNvSpPr>
              <a:spLocks noChangeAspect="1"/>
            </p:cNvSpPr>
            <p:nvPr/>
          </p:nvSpPr>
          <p:spPr bwMode="auto">
            <a:xfrm>
              <a:off x="1459865" y="2083106"/>
              <a:ext cx="767585" cy="767585"/>
            </a:xfrm>
            <a:prstGeom prst="ellipse">
              <a:avLst/>
            </a:prstGeom>
            <a:solidFill>
              <a:srgbClr val="0079B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1</a:t>
              </a:r>
              <a:endPara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3" name="Rectangle 6"/>
            <p:cNvSpPr>
              <a:spLocks noChangeArrowheads="1"/>
            </p:cNvSpPr>
            <p:nvPr/>
          </p:nvSpPr>
          <p:spPr bwMode="auto">
            <a:xfrm>
              <a:off x="2376113" y="2268229"/>
              <a:ext cx="7472662" cy="34958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lvl="0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市面上洗鞋机品种繁多但</a:t>
              </a: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清洗形式</a:t>
              </a: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单一</a:t>
              </a: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1459865" y="3134666"/>
            <a:ext cx="8388910" cy="767585"/>
            <a:chOff x="1459865" y="3134666"/>
            <a:chExt cx="8388910" cy="767585"/>
          </a:xfrm>
        </p:grpSpPr>
        <p:sp>
          <p:nvSpPr>
            <p:cNvPr id="54" name="矩形 53"/>
            <p:cNvSpPr/>
            <p:nvPr/>
          </p:nvSpPr>
          <p:spPr bwMode="auto">
            <a:xfrm>
              <a:off x="1843656" y="3134666"/>
              <a:ext cx="7972231" cy="767585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0079B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5" name="椭圆 54"/>
            <p:cNvSpPr>
              <a:spLocks noChangeAspect="1"/>
            </p:cNvSpPr>
            <p:nvPr/>
          </p:nvSpPr>
          <p:spPr bwMode="auto">
            <a:xfrm>
              <a:off x="1459865" y="3134666"/>
              <a:ext cx="767585" cy="767585"/>
            </a:xfrm>
            <a:prstGeom prst="ellipse">
              <a:avLst/>
            </a:prstGeom>
            <a:solidFill>
              <a:srgbClr val="0079B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</a:t>
              </a:r>
              <a:endPara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6" name="Rectangle 6"/>
            <p:cNvSpPr>
              <a:spLocks noChangeArrowheads="1"/>
            </p:cNvSpPr>
            <p:nvPr/>
          </p:nvSpPr>
          <p:spPr bwMode="auto">
            <a:xfrm>
              <a:off x="2376113" y="3319789"/>
              <a:ext cx="7472662" cy="3495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lvl="0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传统洗鞋机使用</a:t>
              </a: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注水离心</a:t>
              </a: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清洗容易</a:t>
              </a: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76B8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损伤</a:t>
              </a:r>
              <a:r>
                <a:rPr kumimoji="0" lang="zh-CN" altLang="en-US" sz="2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鞋面和鞋身</a:t>
              </a: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1459865" y="4110026"/>
            <a:ext cx="8388910" cy="767585"/>
            <a:chOff x="1459865" y="4110026"/>
            <a:chExt cx="8388910" cy="767585"/>
          </a:xfrm>
        </p:grpSpPr>
        <p:sp>
          <p:nvSpPr>
            <p:cNvPr id="58" name="矩形 57"/>
            <p:cNvSpPr/>
            <p:nvPr/>
          </p:nvSpPr>
          <p:spPr bwMode="auto">
            <a:xfrm>
              <a:off x="1843656" y="4110026"/>
              <a:ext cx="7972231" cy="767585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0079B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9" name="椭圆 58"/>
            <p:cNvSpPr>
              <a:spLocks noChangeAspect="1"/>
            </p:cNvSpPr>
            <p:nvPr/>
          </p:nvSpPr>
          <p:spPr bwMode="auto">
            <a:xfrm>
              <a:off x="1459865" y="4110026"/>
              <a:ext cx="767585" cy="767585"/>
            </a:xfrm>
            <a:prstGeom prst="ellipse">
              <a:avLst/>
            </a:prstGeom>
            <a:solidFill>
              <a:srgbClr val="0079B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3</a:t>
              </a:r>
              <a:endPara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0" name="Rectangle 6"/>
            <p:cNvSpPr>
              <a:spLocks noChangeArrowheads="1"/>
            </p:cNvSpPr>
            <p:nvPr/>
          </p:nvSpPr>
          <p:spPr bwMode="auto">
            <a:xfrm>
              <a:off x="2376113" y="4295149"/>
              <a:ext cx="7472662" cy="3495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lvl="0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000" b="1" kern="0" dirty="0">
                  <a:solidFill>
                    <a:prstClr val="black">
                      <a:lumMod val="95000"/>
                      <a:lumOff val="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自动化程度低，清洗时需要</a:t>
              </a:r>
              <a:r>
                <a:rPr lang="zh-CN" altLang="en-US" sz="2000" b="1" kern="0" dirty="0">
                  <a:solidFill>
                    <a:srgbClr val="0076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多次</a:t>
              </a:r>
              <a:r>
                <a:rPr lang="zh-CN" altLang="en-US" sz="2000" b="1" kern="0" dirty="0">
                  <a:solidFill>
                    <a:prstClr val="black">
                      <a:lumMod val="95000"/>
                      <a:lumOff val="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手动添加清洗液，</a:t>
              </a:r>
              <a:r>
                <a:rPr lang="zh-CN" altLang="en-US" sz="2000" b="1" kern="0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手动</a:t>
              </a:r>
              <a:r>
                <a:rPr lang="zh-CN" altLang="en-US" sz="2000" b="1" kern="0" dirty="0">
                  <a:solidFill>
                    <a:prstClr val="black">
                      <a:lumMod val="95000"/>
                      <a:lumOff val="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拿出烘干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459865" y="5176826"/>
            <a:ext cx="8388910" cy="767585"/>
            <a:chOff x="1459865" y="5176826"/>
            <a:chExt cx="8388910" cy="767585"/>
          </a:xfrm>
        </p:grpSpPr>
        <p:sp>
          <p:nvSpPr>
            <p:cNvPr id="62" name="矩形 61"/>
            <p:cNvSpPr/>
            <p:nvPr/>
          </p:nvSpPr>
          <p:spPr bwMode="auto">
            <a:xfrm>
              <a:off x="1843656" y="5176826"/>
              <a:ext cx="8005119" cy="767585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0079BF"/>
              </a:solidFill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63" name="椭圆 62"/>
            <p:cNvSpPr>
              <a:spLocks noChangeAspect="1"/>
            </p:cNvSpPr>
            <p:nvPr/>
          </p:nvSpPr>
          <p:spPr bwMode="auto">
            <a:xfrm>
              <a:off x="1459865" y="5176826"/>
              <a:ext cx="767585" cy="767585"/>
            </a:xfrm>
            <a:prstGeom prst="ellipse">
              <a:avLst/>
            </a:prstGeom>
            <a:solidFill>
              <a:srgbClr val="0079B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4</a:t>
              </a:r>
              <a:endPara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4" name="Rectangle 6"/>
            <p:cNvSpPr>
              <a:spLocks noChangeArrowheads="1"/>
            </p:cNvSpPr>
            <p:nvPr/>
          </p:nvSpPr>
          <p:spPr bwMode="auto">
            <a:xfrm>
              <a:off x="2376113" y="5361949"/>
              <a:ext cx="7472662" cy="34958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lvl="0"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2000" b="1" kern="0" dirty="0">
                  <a:solidFill>
                    <a:prstClr val="black">
                      <a:lumMod val="95000"/>
                      <a:lumOff val="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需要多次注水、排水，</a:t>
              </a:r>
              <a:r>
                <a:rPr lang="zh-CN" altLang="en-US" sz="2000" b="1" kern="0" dirty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浪费</a:t>
              </a:r>
              <a:r>
                <a:rPr lang="zh-CN" altLang="en-US" sz="2000" b="1" kern="0" dirty="0">
                  <a:solidFill>
                    <a:prstClr val="black">
                      <a:lumMod val="95000"/>
                      <a:lumOff val="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rPr>
                <a:t>水资源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3985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>
            <a:extLst>
              <a:ext uri="{FF2B5EF4-FFF2-40B4-BE49-F238E27FC236}">
                <a16:creationId xmlns:a16="http://schemas.microsoft.com/office/drawing/2014/main" id="{2EDE769B-5666-B84D-9D45-76C0089B70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/>
              <a:t>主流产品及用户评价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C476AD6-8799-DC4C-B56E-D058894DA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0244" y="1429408"/>
            <a:ext cx="3522848" cy="36288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6A626825-197E-624E-96D4-D25E2B5CB1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429407"/>
            <a:ext cx="3620245" cy="477169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0BB7FD5-3C95-9C4C-AD21-A8160C5F37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092" y="1997612"/>
            <a:ext cx="5070893" cy="380317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DBE99B0C-D38B-F54A-940E-6C5A0FC3E7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641" y="3429000"/>
            <a:ext cx="3425451" cy="326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72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8B58A24-5624-F641-A891-641C02CB83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设计思路大纲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015C20D-9E69-D44B-B916-D22B3C54A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0489"/>
            <a:ext cx="8747760" cy="566408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A0304C9-E834-1A45-BBD7-FA7041947A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677" y="1833523"/>
            <a:ext cx="5841116" cy="407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892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A0304C9-E834-1A45-BBD7-FA7041947A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27"/>
          <a:stretch/>
        </p:blipFill>
        <p:spPr>
          <a:xfrm>
            <a:off x="1756465" y="1235978"/>
            <a:ext cx="8960424" cy="5497143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8B58A24-5624-F641-A891-641C02CB83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设计思路大纲</a:t>
            </a:r>
          </a:p>
        </p:txBody>
      </p:sp>
    </p:spTree>
    <p:extLst>
      <p:ext uri="{BB962C8B-B14F-4D97-AF65-F5344CB8AC3E}">
        <p14:creationId xmlns:p14="http://schemas.microsoft.com/office/powerpoint/2010/main" val="2750292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C1664A4-676B-0247-B9D7-BB96B32543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关键部件设计原理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6DF221B-2429-4D42-8B53-C05C0B735641}"/>
              </a:ext>
            </a:extLst>
          </p:cNvPr>
          <p:cNvSpPr txBox="1"/>
          <p:nvPr/>
        </p:nvSpPr>
        <p:spPr>
          <a:xfrm>
            <a:off x="485586" y="1339648"/>
            <a:ext cx="272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一：升降结构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0DB084D7-A040-514B-8B36-320B1FE3A9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97" y="2136771"/>
            <a:ext cx="6646734" cy="4357381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4AC75DA0-BCA3-374B-AE7A-A5C74ADB6AEA}"/>
              </a:ext>
            </a:extLst>
          </p:cNvPr>
          <p:cNvSpPr txBox="1"/>
          <p:nvPr/>
        </p:nvSpPr>
        <p:spPr>
          <a:xfrm>
            <a:off x="6870184" y="2405944"/>
            <a:ext cx="532181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在升降机顶部装有可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自转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电机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和轮子，在电机上还装有一个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同步轮，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通过带轮传动，使螺旋杆进行旋转，从而使螺旋杆上的装置进行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上下移动。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上升过程中，当装置在每一层停留进行清洗时，电机停止转动，因为螺旋杆自带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自锁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功能，所以此时该装置不会因为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重力作用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而向下滑动。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47E40F3-93F6-C843-9D81-434E819C7BD2}"/>
              </a:ext>
            </a:extLst>
          </p:cNvPr>
          <p:cNvSpPr txBox="1"/>
          <p:nvPr/>
        </p:nvSpPr>
        <p:spPr>
          <a:xfrm>
            <a:off x="8391585" y="1601257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升降传动</a:t>
            </a:r>
          </a:p>
        </p:txBody>
      </p:sp>
    </p:spTree>
    <p:extLst>
      <p:ext uri="{BB962C8B-B14F-4D97-AF65-F5344CB8AC3E}">
        <p14:creationId xmlns:p14="http://schemas.microsoft.com/office/powerpoint/2010/main" val="3511516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BFCF2777-5624-AD4B-AF6C-5ABD74272E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45" t="3652" r="23065"/>
          <a:stretch/>
        </p:blipFill>
        <p:spPr>
          <a:xfrm>
            <a:off x="281354" y="2110154"/>
            <a:ext cx="3542417" cy="4623112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B58F5A3-529A-1942-91FE-FB94B016B1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关键部件设计原理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A7B077C-5B56-3B44-AA0F-311978A3F03D}"/>
              </a:ext>
            </a:extLst>
          </p:cNvPr>
          <p:cNvSpPr txBox="1"/>
          <p:nvPr/>
        </p:nvSpPr>
        <p:spPr>
          <a:xfrm>
            <a:off x="590843" y="1392701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二：固定鞋子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C8E40AC-2D98-7C4E-B839-9C9C9E2F14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98" t="-2858" r="25431" b="-1"/>
          <a:stretch/>
        </p:blipFill>
        <p:spPr>
          <a:xfrm>
            <a:off x="3499827" y="1977476"/>
            <a:ext cx="2858279" cy="475579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823ED70-F6D9-654C-9B7A-27B2B556A9B2}"/>
              </a:ext>
            </a:extLst>
          </p:cNvPr>
          <p:cNvSpPr txBox="1"/>
          <p:nvPr/>
        </p:nvSpPr>
        <p:spPr>
          <a:xfrm>
            <a:off x="6383404" y="2820183"/>
            <a:ext cx="580859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考虑到不同尺码的鞋子存在大小差异，我们设计了一款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可伸缩鞋撑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来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固定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鞋子，通过设计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类鞋头形状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的端头来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增加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与鞋子的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接触面积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，手动旋转杆件可以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伸缩锁死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从而固定。为了增加与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刷子的接触面积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以及鞋子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重心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，鞋撑设计时并不是垂直而是倾斜一定角度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A0C33A3-8CBF-A848-A59F-A72CDA13668B}"/>
              </a:ext>
            </a:extLst>
          </p:cNvPr>
          <p:cNvSpPr txBox="1"/>
          <p:nvPr/>
        </p:nvSpPr>
        <p:spPr>
          <a:xfrm>
            <a:off x="7928507" y="1977476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可伸缩鞋撑</a:t>
            </a:r>
          </a:p>
        </p:txBody>
      </p:sp>
    </p:spTree>
    <p:extLst>
      <p:ext uri="{BB962C8B-B14F-4D97-AF65-F5344CB8AC3E}">
        <p14:creationId xmlns:p14="http://schemas.microsoft.com/office/powerpoint/2010/main" val="1320451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351A4ED-72EE-6F41-9857-2757A9364D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关键部件设计原理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3B75FD5-B0BD-1849-B3F3-F75FEB5AD48F}"/>
              </a:ext>
            </a:extLst>
          </p:cNvPr>
          <p:cNvSpPr txBox="1"/>
          <p:nvPr/>
        </p:nvSpPr>
        <p:spPr>
          <a:xfrm>
            <a:off x="562707" y="1434905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三：鞋刷设计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CFF91BE-73E6-2745-AC70-40F6CDB69B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04"/>
          <a:stretch/>
        </p:blipFill>
        <p:spPr>
          <a:xfrm>
            <a:off x="-337625" y="2339484"/>
            <a:ext cx="7298323" cy="433596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F89DEBC-10F0-C842-BE21-2070C794742E}"/>
              </a:ext>
            </a:extLst>
          </p:cNvPr>
          <p:cNvSpPr txBox="1"/>
          <p:nvPr/>
        </p:nvSpPr>
        <p:spPr>
          <a:xfrm>
            <a:off x="7513461" y="1474300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挤压式喷液鞋刷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2B5D75A-42F5-5E45-97FA-CED88CDA9F87}"/>
              </a:ext>
            </a:extLst>
          </p:cNvPr>
          <p:cNvSpPr txBox="1"/>
          <p:nvPr/>
        </p:nvSpPr>
        <p:spPr>
          <a:xfrm>
            <a:off x="6752492" y="2339484"/>
            <a:ext cx="5439508" cy="40855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该装置上装有通过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挤压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自动渗出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洗鞋剂的刷头，通过挤压以及鞋子的快速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自转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可增加受力，确保刷头将鞋子的所有表面都擦到并且将鞋子的污垢擦净。鞋刷表层是特殊的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软海绵刷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，海绵层后有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排列均匀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的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喷嘴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负责喷洒清洗液，刷子背后设计有特定的</a:t>
            </a:r>
            <a:r>
              <a:rPr kumimoji="1" lang="zh-CN" altLang="en-US" sz="2800" dirty="0">
                <a:solidFill>
                  <a:srgbClr val="0076B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储存盒</a:t>
            </a:r>
            <a:r>
              <a:rPr kumimoji="1"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，负责后续加装清洗液。</a:t>
            </a:r>
          </a:p>
        </p:txBody>
      </p:sp>
    </p:spTree>
    <p:extLst>
      <p:ext uri="{BB962C8B-B14F-4D97-AF65-F5344CB8AC3E}">
        <p14:creationId xmlns:p14="http://schemas.microsoft.com/office/powerpoint/2010/main" val="3404943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1882</TotalTime>
  <Words>521</Words>
  <Application>Microsoft Macintosh PowerPoint</Application>
  <PresentationFormat>宽屏</PresentationFormat>
  <Paragraphs>50</Paragraphs>
  <Slides>12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等线</vt:lpstr>
      <vt:lpstr>方正粗宋简体</vt:lpstr>
      <vt:lpstr>Microsoft YaHei</vt:lpstr>
      <vt:lpstr>Microsoft YaHei</vt:lpstr>
      <vt:lpstr>Arial</vt:lpstr>
      <vt:lpstr>Calibri</vt:lpstr>
      <vt:lpstr>Calibri Light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顾建</dc:creator>
  <cp:lastModifiedBy>陈 白根</cp:lastModifiedBy>
  <cp:revision>219</cp:revision>
  <dcterms:created xsi:type="dcterms:W3CDTF">2015-11-22T14:34:47Z</dcterms:created>
  <dcterms:modified xsi:type="dcterms:W3CDTF">2022-01-09T13:51:44Z</dcterms:modified>
</cp:coreProperties>
</file>

<file path=docProps/thumbnail.jpeg>
</file>